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257" r:id="rId6"/>
    <p:sldId id="263" r:id="rId7"/>
    <p:sldId id="276" r:id="rId8"/>
    <p:sldId id="279" r:id="rId9"/>
    <p:sldId id="280" r:id="rId10"/>
    <p:sldId id="281" r:id="rId11"/>
    <p:sldId id="282" r:id="rId12"/>
    <p:sldId id="283" r:id="rId13"/>
    <p:sldId id="269" r:id="rId14"/>
    <p:sldId id="284" r:id="rId15"/>
    <p:sldId id="285" r:id="rId16"/>
    <p:sldId id="274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68" d="100"/>
          <a:sy n="68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9E52F-BA8A-4592-94AF-AFDB03D5431F}" type="datetimeFigureOut">
              <a:rPr lang="pl-PL" smtClean="0"/>
              <a:pPr/>
              <a:t>2014-11-25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D04D5-AFDE-4DE7-94A5-9EA62F6C7DF8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3035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rostokąt 6"/>
          <p:cNvSpPr/>
          <p:nvPr userDrawn="1"/>
        </p:nvSpPr>
        <p:spPr>
          <a:xfrm>
            <a:off x="0" y="5661248"/>
            <a:ext cx="9144000" cy="1196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9" name="Symbol zastępczy tekstu 28"/>
          <p:cNvSpPr>
            <a:spLocks noGrp="1"/>
          </p:cNvSpPr>
          <p:nvPr>
            <p:ph type="body" sz="quarter" idx="10"/>
          </p:nvPr>
        </p:nvSpPr>
        <p:spPr>
          <a:xfrm>
            <a:off x="571500" y="4941168"/>
            <a:ext cx="7429500" cy="5715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  <a:lvl2pPr>
              <a:defRPr sz="4000">
                <a:solidFill>
                  <a:schemeClr val="bg1"/>
                </a:solidFill>
              </a:defRPr>
            </a:lvl2pPr>
            <a:lvl3pPr>
              <a:defRPr sz="4000">
                <a:solidFill>
                  <a:schemeClr val="bg1"/>
                </a:solidFill>
              </a:defRPr>
            </a:lvl3pPr>
            <a:lvl4pPr>
              <a:defRPr sz="4000">
                <a:solidFill>
                  <a:schemeClr val="bg1"/>
                </a:solidFill>
              </a:defRPr>
            </a:lvl4pPr>
            <a:lvl5pPr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611560" y="5677024"/>
          <a:ext cx="207645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Bitmap Image" r:id="rId3" imgW="6590476" imgH="2200582" progId="PBrush">
                  <p:embed/>
                </p:oleObj>
              </mc:Choice>
              <mc:Fallback>
                <p:oleObj name="Bitmap Image" r:id="rId3" imgW="6590476" imgH="2200582" progId="PBrus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677024"/>
                        <a:ext cx="2076450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 descr="C:\Users\akacperczyk\AppData\Local\Temp\wz371e\UE+EFRR_L-kolor.jpg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5749032"/>
            <a:ext cx="1765300" cy="59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Rectangle 7"/>
          <p:cNvSpPr>
            <a:spLocks noChangeArrowheads="1"/>
          </p:cNvSpPr>
          <p:nvPr userDrawn="1"/>
        </p:nvSpPr>
        <p:spPr bwMode="auto">
          <a:xfrm>
            <a:off x="1" y="6413957"/>
            <a:ext cx="912885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1100" kern="120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rPr>
              <a:t>Projekt współfinansowany ze środków Unii Europejskiej w ramach</a:t>
            </a:r>
          </a:p>
          <a:p>
            <a:pPr algn="ctr"/>
            <a:r>
              <a:rPr lang="pl-PL" sz="1100" kern="120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rPr>
              <a:t>Programu Operacyjnego Pomoc Techniczna 2007-2013</a:t>
            </a:r>
            <a:endParaRPr lang="pl-PL" sz="1100" kern="1200" dirty="0">
              <a:solidFill>
                <a:schemeClr val="tx1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Prostokąt 6"/>
          <p:cNvSpPr/>
          <p:nvPr/>
        </p:nvSpPr>
        <p:spPr>
          <a:xfrm>
            <a:off x="0" y="4149080"/>
            <a:ext cx="9180512" cy="1519014"/>
          </a:xfrm>
          <a:prstGeom prst="rect">
            <a:avLst/>
          </a:prstGeom>
          <a:solidFill>
            <a:srgbClr val="008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8" name="Obraz 8" descr="KZGW_PPT_home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12776"/>
            <a:ext cx="9144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Łącznik prosty 15"/>
          <p:cNvCxnSpPr/>
          <p:nvPr/>
        </p:nvCxnSpPr>
        <p:spPr>
          <a:xfrm>
            <a:off x="549275" y="5517232"/>
            <a:ext cx="859472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ymbol zastępczy tekstu 3"/>
          <p:cNvSpPr txBox="1">
            <a:spLocks/>
          </p:cNvSpPr>
          <p:nvPr userDrawn="1"/>
        </p:nvSpPr>
        <p:spPr bwMode="auto">
          <a:xfrm>
            <a:off x="2592288" y="553244"/>
            <a:ext cx="6372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lang="pl-PL" sz="1100" i="1" dirty="0" smtClean="0">
                <a:latin typeface="+mj-lt"/>
                <a:cs typeface="+mn-cs"/>
              </a:rPr>
              <a:t>Projekt: Wsparcie przygotowania krajowych dokumentów planistycznych w zakresie polityki ochrony środowiska zapewniających skuteczną realizację polityki spójności – Etap </a:t>
            </a:r>
            <a:r>
              <a:rPr lang="pl-PL" sz="1100" i="1" dirty="0" smtClean="0">
                <a:latin typeface="+mn-lt"/>
                <a:cs typeface="+mn-cs"/>
              </a:rPr>
              <a:t>II </a:t>
            </a:r>
            <a:endParaRPr kumimoji="0" lang="pl-PL" sz="11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Obraz 9" descr="KZGW_logo_PPT_big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34632" y="5805265"/>
            <a:ext cx="131343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kc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3500" b="1" cap="all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6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000240"/>
            <a:ext cx="8280000" cy="4125923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tx1"/>
                </a:solidFill>
              </a:defRPr>
            </a:lvl1pPr>
            <a:lvl2pPr>
              <a:defRPr sz="1600" baseline="0"/>
            </a:lvl2pPr>
            <a:lvl3pPr marL="756000" indent="-216000">
              <a:buFont typeface="+mj-lt"/>
              <a:buAutoNum type="alphaLcParenR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l-PL" dirty="0"/>
          </a:p>
        </p:txBody>
      </p:sp>
      <p:sp>
        <p:nvSpPr>
          <p:cNvPr id="11" name="Symbol zastępczy tekstu 10"/>
          <p:cNvSpPr>
            <a:spLocks noGrp="1"/>
          </p:cNvSpPr>
          <p:nvPr>
            <p:ph type="body" sz="quarter" idx="13"/>
          </p:nvPr>
        </p:nvSpPr>
        <p:spPr>
          <a:xfrm>
            <a:off x="457199" y="1500188"/>
            <a:ext cx="8280000" cy="500062"/>
          </a:xfrm>
        </p:spPr>
        <p:txBody>
          <a:bodyPr>
            <a:noAutofit/>
          </a:bodyPr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Symbol zastępczy tekstu 16"/>
          <p:cNvSpPr>
            <a:spLocks noGrp="1"/>
          </p:cNvSpPr>
          <p:nvPr>
            <p:ph type="body" sz="quarter" idx="16"/>
          </p:nvPr>
        </p:nvSpPr>
        <p:spPr>
          <a:xfrm>
            <a:off x="457200" y="6320272"/>
            <a:ext cx="4320000" cy="252000"/>
          </a:xfrm>
        </p:spPr>
        <p:txBody>
          <a:bodyPr>
            <a:normAutofit/>
          </a:bodyPr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ymbol zastępczy numeru slajdu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04BF4F1D-B834-498D-981C-1294EA21EBFE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0" algn="l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 baseline="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13" name="Podtytuł 2"/>
          <p:cNvSpPr>
            <a:spLocks noGrp="1"/>
          </p:cNvSpPr>
          <p:nvPr>
            <p:ph type="subTitle" idx="12"/>
          </p:nvPr>
        </p:nvSpPr>
        <p:spPr>
          <a:xfrm>
            <a:off x="3243934" y="785794"/>
            <a:ext cx="5400000" cy="360000"/>
          </a:xfrm>
        </p:spPr>
        <p:txBody>
          <a:bodyPr lIns="0" rIns="0">
            <a:norm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subtitle style</a:t>
            </a:r>
            <a:endParaRPr lang="pl-PL" noProof="0" dirty="0" smtClean="0"/>
          </a:p>
        </p:txBody>
      </p:sp>
      <p:sp>
        <p:nvSpPr>
          <p:cNvPr id="14" name="Tytuł 18"/>
          <p:cNvSpPr>
            <a:spLocks noGrp="1"/>
          </p:cNvSpPr>
          <p:nvPr>
            <p:ph type="title"/>
          </p:nvPr>
        </p:nvSpPr>
        <p:spPr>
          <a:xfrm>
            <a:off x="3235570" y="500042"/>
            <a:ext cx="5423096" cy="360000"/>
          </a:xfrm>
          <a:prstGeom prst="rect">
            <a:avLst/>
          </a:prstGeom>
        </p:spPr>
        <p:txBody>
          <a:bodyPr lIns="0" rIns="0"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pl-PL" dirty="0"/>
          </a:p>
        </p:txBody>
      </p:sp>
      <p:sp>
        <p:nvSpPr>
          <p:cNvPr id="15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1EA855F0-50A4-47DB-ACAE-01671AFB85F9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8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21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A70BD3E3-9082-4A83-998A-A247C8760EB9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10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4791C631-99BF-40C7-9ED0-3EB186F86F22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6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1427871"/>
            <a:ext cx="5111750" cy="4698292"/>
          </a:xfrm>
        </p:spPr>
        <p:txBody>
          <a:bodyPr/>
          <a:lstStyle>
            <a:lvl1pPr marL="0" indent="0">
              <a:spcBef>
                <a:spcPts val="0"/>
              </a:spcBef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E5505D47-A818-4E6E-88F8-607D8E137DA9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8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3120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3120" y="1000107"/>
            <a:ext cx="5486400" cy="372746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312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DB6C540E-7FB4-467D-958A-D822364BAC50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7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 cstate="print">
            <a:alphaModFix amt="30000"/>
            <a:lum/>
          </a:blip>
          <a:srcRect/>
          <a:stretch>
            <a:fillRect l="-68000" r="-6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dirty="0" smtClean="0"/>
              <a:t>Tekst podstawowy </a:t>
            </a:r>
            <a:r>
              <a:rPr lang="pl-PL" dirty="0" err="1" smtClean="0"/>
              <a:t>Lorem</a:t>
            </a:r>
            <a:r>
              <a:rPr lang="pl-PL" dirty="0" smtClean="0"/>
              <a:t> </a:t>
            </a:r>
            <a:r>
              <a:rPr lang="pl-PL" dirty="0" err="1" smtClean="0"/>
              <a:t>ipsum</a:t>
            </a:r>
            <a:r>
              <a:rPr lang="pl-PL" dirty="0" smtClean="0"/>
              <a:t> </a:t>
            </a:r>
            <a:r>
              <a:rPr lang="pl-PL" dirty="0" err="1" smtClean="0"/>
              <a:t>dolor</a:t>
            </a:r>
            <a:r>
              <a:rPr lang="pl-PL" dirty="0" smtClean="0"/>
              <a:t> sit </a:t>
            </a:r>
            <a:r>
              <a:rPr lang="pl-PL" dirty="0" err="1" smtClean="0"/>
              <a:t>amet</a:t>
            </a:r>
            <a:r>
              <a:rPr lang="pl-PL" dirty="0" smtClean="0"/>
              <a:t>, </a:t>
            </a:r>
            <a:r>
              <a:rPr lang="pl-PL" dirty="0" err="1" smtClean="0"/>
              <a:t>consectetur</a:t>
            </a:r>
            <a:r>
              <a:rPr lang="pl-PL" dirty="0" smtClean="0"/>
              <a:t> </a:t>
            </a:r>
            <a:r>
              <a:rPr lang="pl-PL" dirty="0" err="1" smtClean="0"/>
              <a:t>adipisicing</a:t>
            </a:r>
            <a:r>
              <a:rPr lang="pl-PL" dirty="0" smtClean="0"/>
              <a:t> elit, </a:t>
            </a:r>
            <a:r>
              <a:rPr lang="pl-PL" dirty="0" err="1" smtClean="0"/>
              <a:t>sed</a:t>
            </a:r>
            <a:r>
              <a:rPr lang="pl-PL" dirty="0" smtClean="0"/>
              <a:t> do </a:t>
            </a:r>
            <a:r>
              <a:rPr lang="pl-PL" dirty="0" err="1" smtClean="0"/>
              <a:t>eiusmod</a:t>
            </a:r>
            <a:r>
              <a:rPr lang="pl-PL" dirty="0" smtClean="0"/>
              <a:t> </a:t>
            </a:r>
            <a:r>
              <a:rPr lang="pl-PL" dirty="0" err="1" smtClean="0"/>
              <a:t>tempor</a:t>
            </a:r>
            <a:r>
              <a:rPr lang="pl-PL" dirty="0" smtClean="0"/>
              <a:t> </a:t>
            </a:r>
            <a:r>
              <a:rPr lang="pl-PL" dirty="0" err="1" smtClean="0"/>
              <a:t>incididunt</a:t>
            </a:r>
            <a:r>
              <a:rPr lang="pl-PL" dirty="0" smtClean="0"/>
              <a:t> </a:t>
            </a:r>
            <a:r>
              <a:rPr lang="pl-PL" dirty="0" err="1" smtClean="0"/>
              <a:t>ut</a:t>
            </a:r>
            <a:r>
              <a:rPr lang="pl-PL" dirty="0" smtClean="0"/>
              <a:t> </a:t>
            </a:r>
            <a:r>
              <a:rPr lang="pl-PL" dirty="0" err="1" smtClean="0"/>
              <a:t>labore</a:t>
            </a:r>
            <a:r>
              <a:rPr lang="pl-PL" dirty="0" smtClean="0"/>
              <a:t> et </a:t>
            </a:r>
            <a:r>
              <a:rPr lang="pl-PL" dirty="0" err="1" smtClean="0"/>
              <a:t>dolore</a:t>
            </a:r>
            <a:r>
              <a:rPr lang="pl-PL" dirty="0" smtClean="0"/>
              <a:t> magna </a:t>
            </a:r>
            <a:r>
              <a:rPr lang="pl-PL" dirty="0" err="1" smtClean="0"/>
              <a:t>aliqua</a:t>
            </a:r>
            <a:r>
              <a:rPr lang="pl-PL" dirty="0" smtClean="0"/>
              <a:t>. </a:t>
            </a:r>
            <a:r>
              <a:rPr lang="pl-PL" dirty="0" err="1" smtClean="0"/>
              <a:t>Ut</a:t>
            </a:r>
            <a:r>
              <a:rPr lang="pl-PL" dirty="0" smtClean="0"/>
              <a:t> </a:t>
            </a:r>
            <a:r>
              <a:rPr lang="pl-PL" dirty="0" err="1" smtClean="0"/>
              <a:t>enim</a:t>
            </a:r>
            <a:r>
              <a:rPr lang="pl-PL" dirty="0" smtClean="0"/>
              <a:t> ad </a:t>
            </a:r>
            <a:r>
              <a:rPr lang="pl-PL" dirty="0" err="1" smtClean="0"/>
              <a:t>minim</a:t>
            </a:r>
            <a:r>
              <a:rPr lang="pl-PL" dirty="0" smtClean="0"/>
              <a:t> </a:t>
            </a:r>
            <a:r>
              <a:rPr lang="pl-PL" dirty="0" err="1" smtClean="0"/>
              <a:t>veniam</a:t>
            </a:r>
            <a:r>
              <a:rPr lang="pl-PL" dirty="0" smtClean="0"/>
              <a:t>, </a:t>
            </a:r>
            <a:r>
              <a:rPr lang="pl-PL" dirty="0" err="1" smtClean="0"/>
              <a:t>quis</a:t>
            </a:r>
            <a:r>
              <a:rPr lang="pl-PL" dirty="0" smtClean="0"/>
              <a:t> </a:t>
            </a:r>
            <a:r>
              <a:rPr lang="pl-PL" dirty="0" err="1" smtClean="0"/>
              <a:t>nostrud</a:t>
            </a:r>
            <a:r>
              <a:rPr lang="pl-PL" dirty="0" smtClean="0"/>
              <a:t> </a:t>
            </a:r>
            <a:r>
              <a:rPr lang="pl-PL" dirty="0" err="1" smtClean="0"/>
              <a:t>exercitation</a:t>
            </a:r>
            <a:r>
              <a:rPr lang="pl-PL" dirty="0" smtClean="0"/>
              <a:t> </a:t>
            </a:r>
            <a:r>
              <a:rPr lang="pl-PL" dirty="0" err="1" smtClean="0"/>
              <a:t>ullamco</a:t>
            </a:r>
            <a:r>
              <a:rPr lang="pl-PL" dirty="0" smtClean="0"/>
              <a:t> </a:t>
            </a:r>
            <a:r>
              <a:rPr lang="pl-PL" dirty="0" err="1" smtClean="0"/>
              <a:t>laboris</a:t>
            </a:r>
            <a:r>
              <a:rPr lang="pl-PL" dirty="0" smtClean="0"/>
              <a:t> </a:t>
            </a:r>
            <a:r>
              <a:rPr lang="pl-PL" dirty="0" err="1" smtClean="0"/>
              <a:t>nisi</a:t>
            </a:r>
            <a:r>
              <a:rPr lang="pl-PL" dirty="0" smtClean="0"/>
              <a:t> </a:t>
            </a:r>
            <a:r>
              <a:rPr lang="pl-PL" dirty="0" err="1" smtClean="0"/>
              <a:t>ut</a:t>
            </a:r>
            <a:r>
              <a:rPr lang="pl-PL" dirty="0" smtClean="0"/>
              <a:t> </a:t>
            </a:r>
            <a:r>
              <a:rPr lang="pl-PL" dirty="0" err="1" smtClean="0"/>
              <a:t>aliquip</a:t>
            </a:r>
            <a:r>
              <a:rPr lang="pl-PL" dirty="0" smtClean="0"/>
              <a:t> ex </a:t>
            </a:r>
            <a:r>
              <a:rPr lang="pl-PL" dirty="0" err="1" smtClean="0"/>
              <a:t>ea</a:t>
            </a:r>
            <a:r>
              <a:rPr lang="pl-PL" dirty="0" smtClean="0"/>
              <a:t> commodo </a:t>
            </a:r>
            <a:r>
              <a:rPr lang="pl-PL" dirty="0" err="1" smtClean="0"/>
              <a:t>consequat</a:t>
            </a:r>
            <a:r>
              <a:rPr lang="pl-PL" dirty="0" smtClean="0"/>
              <a:t>. </a:t>
            </a:r>
            <a:r>
              <a:rPr lang="pl-PL" dirty="0" err="1" smtClean="0"/>
              <a:t>Duis</a:t>
            </a:r>
            <a:r>
              <a:rPr lang="pl-PL" dirty="0" smtClean="0"/>
              <a:t> </a:t>
            </a:r>
            <a:r>
              <a:rPr lang="pl-PL" dirty="0" err="1" smtClean="0"/>
              <a:t>aute</a:t>
            </a:r>
            <a:r>
              <a:rPr lang="pl-PL" dirty="0" smtClean="0"/>
              <a:t> </a:t>
            </a:r>
            <a:r>
              <a:rPr lang="pl-PL" dirty="0" err="1" smtClean="0"/>
              <a:t>irure</a:t>
            </a:r>
            <a:r>
              <a:rPr lang="pl-PL" dirty="0" smtClean="0"/>
              <a:t> </a:t>
            </a:r>
            <a:r>
              <a:rPr lang="pl-PL" dirty="0" err="1" smtClean="0"/>
              <a:t>dolor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reprehenderit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voluptate</a:t>
            </a:r>
            <a:r>
              <a:rPr lang="pl-PL" dirty="0" smtClean="0"/>
              <a:t> </a:t>
            </a:r>
            <a:r>
              <a:rPr lang="pl-PL" dirty="0" err="1" smtClean="0"/>
              <a:t>velit</a:t>
            </a:r>
            <a:r>
              <a:rPr lang="pl-PL" dirty="0" smtClean="0"/>
              <a:t> </a:t>
            </a:r>
            <a:r>
              <a:rPr lang="pl-PL" dirty="0" err="1" smtClean="0"/>
              <a:t>esse</a:t>
            </a:r>
            <a:r>
              <a:rPr lang="pl-PL" dirty="0" smtClean="0"/>
              <a:t> </a:t>
            </a:r>
            <a:r>
              <a:rPr lang="pl-PL" dirty="0" err="1" smtClean="0"/>
              <a:t>cillum</a:t>
            </a:r>
            <a:r>
              <a:rPr lang="pl-PL" dirty="0" smtClean="0"/>
              <a:t> </a:t>
            </a:r>
            <a:r>
              <a:rPr lang="pl-PL" dirty="0" err="1" smtClean="0"/>
              <a:t>dolore</a:t>
            </a:r>
            <a:r>
              <a:rPr lang="pl-PL" dirty="0" smtClean="0"/>
              <a:t> </a:t>
            </a:r>
            <a:r>
              <a:rPr lang="pl-PL" dirty="0" err="1" smtClean="0"/>
              <a:t>eu</a:t>
            </a:r>
            <a:r>
              <a:rPr lang="pl-PL" dirty="0" smtClean="0"/>
              <a:t> </a:t>
            </a:r>
            <a:r>
              <a:rPr lang="pl-PL" dirty="0" err="1" smtClean="0"/>
              <a:t>fugiat</a:t>
            </a:r>
            <a:r>
              <a:rPr lang="pl-PL" dirty="0" smtClean="0"/>
              <a:t> </a:t>
            </a:r>
            <a:r>
              <a:rPr lang="pl-PL" dirty="0" err="1" smtClean="0"/>
              <a:t>nulla</a:t>
            </a:r>
            <a:r>
              <a:rPr lang="pl-PL" dirty="0" smtClean="0"/>
              <a:t> </a:t>
            </a:r>
            <a:r>
              <a:rPr lang="pl-PL" dirty="0" err="1" smtClean="0"/>
              <a:t>pariatur</a:t>
            </a:r>
            <a:r>
              <a:rPr lang="pl-PL" dirty="0" smtClean="0"/>
              <a:t>. </a:t>
            </a:r>
            <a:r>
              <a:rPr lang="pl-PL" dirty="0" err="1" smtClean="0"/>
              <a:t>Excepteur</a:t>
            </a:r>
            <a:r>
              <a:rPr lang="pl-PL" dirty="0" smtClean="0"/>
              <a:t> </a:t>
            </a:r>
            <a:r>
              <a:rPr lang="pl-PL" dirty="0" err="1" smtClean="0"/>
              <a:t>sint</a:t>
            </a:r>
            <a:r>
              <a:rPr lang="pl-PL" dirty="0" smtClean="0"/>
              <a:t> </a:t>
            </a:r>
            <a:r>
              <a:rPr lang="pl-PL" dirty="0" err="1" smtClean="0"/>
              <a:t>occaecat</a:t>
            </a:r>
            <a:r>
              <a:rPr lang="pl-PL" dirty="0" smtClean="0"/>
              <a:t> </a:t>
            </a:r>
            <a:r>
              <a:rPr lang="pl-PL" dirty="0" err="1" smtClean="0"/>
              <a:t>cupidatat</a:t>
            </a:r>
            <a:r>
              <a:rPr lang="pl-PL" dirty="0" smtClean="0"/>
              <a:t> non </a:t>
            </a:r>
            <a:r>
              <a:rPr lang="pl-PL" dirty="0" err="1" smtClean="0"/>
              <a:t>proident</a:t>
            </a:r>
            <a:r>
              <a:rPr lang="pl-PL" dirty="0" smtClean="0"/>
              <a:t>, </a:t>
            </a:r>
            <a:r>
              <a:rPr lang="pl-PL" dirty="0" err="1" smtClean="0"/>
              <a:t>sunt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culpa</a:t>
            </a:r>
            <a:r>
              <a:rPr lang="pl-PL" dirty="0" smtClean="0"/>
              <a:t> qui </a:t>
            </a:r>
            <a:r>
              <a:rPr lang="pl-PL" dirty="0" err="1" smtClean="0"/>
              <a:t>officia</a:t>
            </a:r>
            <a:r>
              <a:rPr lang="pl-PL" dirty="0" smtClean="0"/>
              <a:t> </a:t>
            </a:r>
            <a:r>
              <a:rPr lang="pl-PL" dirty="0" err="1" smtClean="0"/>
              <a:t>deserunt</a:t>
            </a:r>
            <a:r>
              <a:rPr lang="pl-PL" dirty="0" smtClean="0"/>
              <a:t> </a:t>
            </a:r>
            <a:r>
              <a:rPr lang="pl-PL" dirty="0" err="1" smtClean="0"/>
              <a:t>mollit</a:t>
            </a:r>
            <a:r>
              <a:rPr lang="pl-PL" dirty="0" smtClean="0"/>
              <a:t> </a:t>
            </a:r>
            <a:r>
              <a:rPr lang="pl-PL" dirty="0" err="1" smtClean="0"/>
              <a:t>anim</a:t>
            </a:r>
            <a:r>
              <a:rPr lang="pl-PL" dirty="0" smtClean="0"/>
              <a:t> id </a:t>
            </a:r>
            <a:r>
              <a:rPr lang="pl-PL" dirty="0" err="1" smtClean="0"/>
              <a:t>est</a:t>
            </a:r>
            <a:r>
              <a:rPr lang="pl-PL" dirty="0" smtClean="0"/>
              <a:t> </a:t>
            </a:r>
            <a:r>
              <a:rPr lang="pl-PL" dirty="0" err="1" smtClean="0"/>
              <a:t>laborum</a:t>
            </a:r>
            <a:r>
              <a:rPr lang="pl-PL" dirty="0" smtClean="0"/>
              <a:t>.</a:t>
            </a:r>
          </a:p>
          <a:p>
            <a:pPr lvl="0"/>
            <a:endParaRPr lang="pl-PL" dirty="0" smtClean="0"/>
          </a:p>
          <a:p>
            <a:pPr lvl="1"/>
            <a:r>
              <a:rPr lang="pl-PL" dirty="0" smtClean="0"/>
              <a:t>Pierwszy poziom</a:t>
            </a:r>
          </a:p>
          <a:p>
            <a:pPr lvl="2"/>
            <a:r>
              <a:rPr lang="pl-PL" dirty="0" smtClean="0"/>
              <a:t>Drugi poziom</a:t>
            </a:r>
          </a:p>
          <a:p>
            <a:pPr lvl="3"/>
            <a:r>
              <a:rPr lang="pl-PL" dirty="0" smtClean="0"/>
              <a:t>Trzeci poziom</a:t>
            </a:r>
          </a:p>
          <a:p>
            <a:pPr lvl="4"/>
            <a:r>
              <a:rPr lang="pl-PL" dirty="0" smtClean="0"/>
              <a:t>Czwarty poziom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aseline="30000" dirty="0" smtClean="0">
                <a:solidFill>
                  <a:srgbClr val="0087CD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pl-PL"/>
              <a:t>Strona | 0</a:t>
            </a:r>
            <a:fld id="{6CE29942-A83E-4B3C-902D-DD4423876B3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pic>
        <p:nvPicPr>
          <p:cNvPr id="1028" name="Obraz 13" descr="KZGW_logo_PPT_big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5938" y="434975"/>
            <a:ext cx="140652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Symbol zastępczy stopki 22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4319588" cy="2524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7" name="Symbol zastępczy tekstu 3"/>
          <p:cNvSpPr txBox="1">
            <a:spLocks/>
          </p:cNvSpPr>
          <p:nvPr userDrawn="1"/>
        </p:nvSpPr>
        <p:spPr bwMode="auto">
          <a:xfrm>
            <a:off x="2592288" y="553244"/>
            <a:ext cx="6372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lang="pl-PL" sz="1100" i="1" dirty="0" smtClean="0">
                <a:latin typeface="+mj-lt"/>
                <a:cs typeface="+mn-cs"/>
              </a:rPr>
              <a:t>Projekt: Wsparcie przygotowania krajowych dokumentów planistycznych w zakresie polityki ochrony środowiska zapewniających skuteczną realizację polityki spójności – Etap </a:t>
            </a:r>
            <a:r>
              <a:rPr lang="pl-PL" sz="1100" i="1" dirty="0" smtClean="0">
                <a:latin typeface="+mn-lt"/>
                <a:cs typeface="+mn-cs"/>
              </a:rPr>
              <a:t>II </a:t>
            </a:r>
            <a:endParaRPr kumimoji="0" lang="pl-PL" sz="11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67" r:id="rId3"/>
    <p:sldLayoutId id="2147483661" r:id="rId4"/>
    <p:sldLayoutId id="2147483662" r:id="rId5"/>
    <p:sldLayoutId id="2147483663" r:id="rId6"/>
    <p:sldLayoutId id="2147483664" r:id="rId7"/>
    <p:sldLayoutId id="2147483665" r:id="rId8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900" i="1" kern="1200">
          <a:solidFill>
            <a:srgbClr val="0087CD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9pPr>
    </p:titleStyle>
    <p:bodyStyle>
      <a:lvl1pPr algn="l" rtl="0" eaLnBrk="1" fontAlgn="base" hangingPunct="1">
        <a:spcBef>
          <a:spcPct val="0"/>
        </a:spcBef>
        <a:spcAft>
          <a:spcPct val="0"/>
        </a:spcAft>
        <a:buFont typeface="+mj-lt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15900" algn="l" rtl="0" eaLnBrk="1" fontAlgn="base" hangingPunct="1">
        <a:spcBef>
          <a:spcPts val="25"/>
        </a:spcBef>
        <a:spcAft>
          <a:spcPct val="0"/>
        </a:spcAft>
        <a:buFont typeface="Calibri" pitchFamily="34" charset="0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indent="-215900" algn="l" rtl="0" eaLnBrk="1" fontAlgn="base" hangingPunct="1">
        <a:spcBef>
          <a:spcPts val="25"/>
        </a:spcBef>
        <a:spcAft>
          <a:spcPct val="0"/>
        </a:spcAft>
        <a:buFont typeface="Calibri" pitchFamily="34" charset="0"/>
        <a:buAutoNum type="alphaLcParenR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550" indent="-215900" algn="l" rtl="0" eaLnBrk="1" fontAlgn="base" hangingPunct="1">
        <a:spcBef>
          <a:spcPts val="25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23963" indent="-215900" algn="l" rtl="0" eaLnBrk="1" fontAlgn="base" hangingPunct="1">
        <a:spcBef>
          <a:spcPts val="25"/>
        </a:spcBef>
        <a:spcAft>
          <a:spcPct val="0"/>
        </a:spcAft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179512" y="4392868"/>
            <a:ext cx="8784976" cy="571500"/>
          </a:xfrm>
        </p:spPr>
        <p:txBody>
          <a:bodyPr/>
          <a:lstStyle/>
          <a:p>
            <a:r>
              <a:rPr lang="pl-PL" sz="2800" dirty="0" smtClean="0"/>
              <a:t>Raport miesięczny dla Komitetu Sterującego Projektu PZRP</a:t>
            </a:r>
            <a:endParaRPr lang="pl-PL" sz="2400" dirty="0" smtClean="0"/>
          </a:p>
          <a:p>
            <a:r>
              <a:rPr lang="pl-PL" sz="2400" dirty="0" smtClean="0"/>
              <a:t>[data]</a:t>
            </a:r>
            <a:endParaRPr lang="pl-PL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7772400" cy="1362075"/>
          </a:xfrm>
        </p:spPr>
        <p:txBody>
          <a:bodyPr/>
          <a:lstStyle/>
          <a:p>
            <a:r>
              <a:rPr lang="pl-PL" dirty="0" smtClean="0"/>
              <a:t>Podsumowanie stanu realizacji</a:t>
            </a:r>
            <a:br>
              <a:rPr lang="pl-PL" dirty="0" smtClean="0"/>
            </a:br>
            <a:r>
              <a:rPr lang="pl-PL" sz="2400" dirty="0" smtClean="0"/>
              <a:t>Wykonanie BUDŻETU PROJEKTU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pl-PL" baseline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9552" y="2276872"/>
          <a:ext cx="7992890" cy="263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584176"/>
                <a:gridCol w="1368152"/>
                <a:gridCol w="1440160"/>
                <a:gridCol w="1368154"/>
              </a:tblGrid>
              <a:tr h="26338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Pozycja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Projekt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Część I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Część II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Część III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338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Faktycznie poniesione wydatki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pln</a:t>
                      </a:r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tys.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pln tys.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pln tys.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pln tys.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2323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Planowane wydatki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pln</a:t>
                      </a:r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tys.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pln tys.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pln tys.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err="1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pln</a:t>
                      </a:r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tys.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8468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M3:</a:t>
                      </a:r>
                      <a:r>
                        <a:rPr lang="pl-PL" sz="1300" b="1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Faktycznie poniesione wydatki / całkowity budżet</a:t>
                      </a:r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%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%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%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%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8468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M4: Faktycznie poniesione wydatki / planowane wydatki do końca okresu </a:t>
                      </a:r>
                      <a:r>
                        <a:rPr lang="pl-PL" sz="1300" b="1" i="0" u="none" strike="noStrike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spr</a:t>
                      </a:r>
                      <a:r>
                        <a:rPr lang="pl-PL" sz="13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</a:t>
                      </a:r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%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%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%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pl-PL" sz="1300" b="0" i="1" u="none" strike="noStrike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%</a:t>
                      </a:r>
                      <a:endParaRPr lang="en-US" sz="1300" b="0" i="1" u="none" strike="noStrike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3"/>
            <a:ext cx="8435280" cy="1008112"/>
          </a:xfrm>
        </p:spPr>
        <p:txBody>
          <a:bodyPr/>
          <a:lstStyle/>
          <a:p>
            <a:r>
              <a:rPr lang="pl-PL" sz="3200" dirty="0" smtClean="0"/>
              <a:t>Plan prac: produkty </a:t>
            </a:r>
            <a:r>
              <a:rPr lang="pl-PL" sz="3200" dirty="0" err="1" smtClean="0"/>
              <a:t>CzĘŚCI</a:t>
            </a:r>
            <a:r>
              <a:rPr lang="pl-PL" sz="3200" dirty="0" smtClean="0"/>
              <a:t> I </a:t>
            </a:r>
            <a:r>
              <a:rPr lang="pl-PL" sz="2000" dirty="0" smtClean="0"/>
              <a:t>(opracowanie PZRP)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800" dirty="0" smtClean="0"/>
              <a:t>które powinny zostać przekazane do odbioru do …</a:t>
            </a:r>
            <a:endParaRPr lang="pl-PL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250607"/>
              </p:ext>
            </p:extLst>
          </p:nvPr>
        </p:nvGraphicFramePr>
        <p:xfrm>
          <a:off x="179511" y="2060848"/>
          <a:ext cx="8784977" cy="4065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9"/>
                <a:gridCol w="936104"/>
                <a:gridCol w="4536504"/>
              </a:tblGrid>
              <a:tr h="50405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Nazwa produktu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Data bazowa *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Status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719138" marR="0" lvl="1" indent="-7191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400" b="0" i="0" u="none" strike="noStrike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endParaRPr lang="pl-PL" sz="1200" b="0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  <a:tr h="576064">
                <a:tc>
                  <a:txBody>
                    <a:bodyPr/>
                    <a:lstStyle/>
                    <a:p>
                      <a:pPr marL="809625" marR="0" lvl="1" indent="-809625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u="none" strike="noStrik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  <a:tr h="58712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pl-PL" sz="1200" b="0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200" b="0" dirty="0">
                        <a:latin typeface="Arial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  <a:tr h="58712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pl-PL" sz="1200" b="0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200" b="0" dirty="0">
                        <a:latin typeface="Arial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  <a:tr h="58712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pl-PL" sz="1200" b="0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6525344"/>
            <a:ext cx="5760640" cy="288032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45720" rIns="0" bIns="45720" rtlCol="0" anchor="ctr" anchorCtr="0">
            <a:no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* według </a:t>
            </a: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harmonogramu bazowego</a:t>
            </a:r>
            <a:endParaRPr kumimoji="0" lang="pl-PL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6898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3"/>
            <a:ext cx="8435280" cy="1008112"/>
          </a:xfrm>
        </p:spPr>
        <p:txBody>
          <a:bodyPr/>
          <a:lstStyle/>
          <a:p>
            <a:r>
              <a:rPr lang="pl-PL" sz="3200" dirty="0" smtClean="0"/>
              <a:t>Plan prac: produkty </a:t>
            </a:r>
            <a:r>
              <a:rPr lang="pl-PL" sz="3200" dirty="0" err="1" smtClean="0"/>
              <a:t>CzĘŚCI</a:t>
            </a:r>
            <a:r>
              <a:rPr lang="pl-PL" sz="3200" dirty="0" smtClean="0"/>
              <a:t> II </a:t>
            </a:r>
            <a:r>
              <a:rPr lang="pl-PL" sz="2000" dirty="0" smtClean="0"/>
              <a:t>(Opracowanie SOOŚ)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800" dirty="0" smtClean="0"/>
              <a:t>które powinny zostać przekazane do odbioru do …</a:t>
            </a:r>
            <a:endParaRPr lang="pl-PL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21850"/>
              </p:ext>
            </p:extLst>
          </p:nvPr>
        </p:nvGraphicFramePr>
        <p:xfrm>
          <a:off x="179511" y="2204864"/>
          <a:ext cx="8784977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9"/>
                <a:gridCol w="936104"/>
                <a:gridCol w="4536504"/>
              </a:tblGrid>
              <a:tr h="50405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Nazwa produktu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Data bazowa *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Status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630238" marR="0" lvl="1" indent="-6302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400" b="0" i="0" u="none" strike="noStrike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60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pl-PL" sz="1200" b="0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  <a:tr h="5760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pl-PL" sz="1200" b="0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  <a:tr h="5760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pl-PL" sz="1200" b="0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6381328"/>
            <a:ext cx="5760640" cy="288032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45720" rIns="0" bIns="45720" rtlCol="0" anchor="ctr" anchorCtr="0">
            <a:no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* według </a:t>
            </a: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harmonogramu bazowego</a:t>
            </a:r>
            <a:endParaRPr kumimoji="0" lang="pl-PL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3333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7772400" cy="1362075"/>
          </a:xfrm>
        </p:spPr>
        <p:txBody>
          <a:bodyPr/>
          <a:lstStyle/>
          <a:p>
            <a:r>
              <a:rPr lang="pl-PL" dirty="0" smtClean="0"/>
              <a:t>Zgłoszenia zmiany</a:t>
            </a:r>
            <a:br>
              <a:rPr lang="pl-PL" dirty="0" smtClean="0"/>
            </a:br>
            <a:r>
              <a:rPr lang="pl-PL" sz="2400" dirty="0" smtClean="0"/>
              <a:t>statystyka zgłoszeń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13</a:t>
            </a:fld>
            <a:endParaRPr lang="pl-PL" baseline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54300" y="2308098"/>
          <a:ext cx="8050149" cy="2034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3748"/>
                <a:gridCol w="1550946"/>
                <a:gridCol w="1403237"/>
                <a:gridCol w="1492218"/>
              </a:tblGrid>
              <a:tr h="6226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Pozycja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Zmiany w toku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Zmiany odrzucone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Zmiany</a:t>
                      </a:r>
                      <a:r>
                        <a:rPr lang="pl-PL" sz="1300" b="1" i="0" u="none" strike="noStrike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 zaakceptowane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543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Liczba</a:t>
                      </a:r>
                      <a:r>
                        <a:rPr lang="pl-PL" sz="1300" b="1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zgłoszeń</a:t>
                      </a:r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Do akceptacji</a:t>
                      </a:r>
                      <a:r>
                        <a:rPr lang="pl-PL" sz="13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KP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6808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Do akceptacji KSP / KSOD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6416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Do</a:t>
                      </a:r>
                      <a:r>
                        <a:rPr lang="pl-PL" sz="13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decyzji IZ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7772400" cy="1362075"/>
          </a:xfrm>
        </p:spPr>
        <p:txBody>
          <a:bodyPr/>
          <a:lstStyle/>
          <a:p>
            <a:r>
              <a:rPr lang="pl-PL" dirty="0" smtClean="0"/>
              <a:t>Zgłoszenia zmiany</a:t>
            </a:r>
            <a:br>
              <a:rPr lang="pl-PL" dirty="0" smtClean="0"/>
            </a:br>
            <a:r>
              <a:rPr lang="pl-PL" sz="2400" dirty="0" smtClean="0"/>
              <a:t>zmiany oczekujące na akceptację KS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14</a:t>
            </a:fld>
            <a:endParaRPr lang="pl-PL" baseline="0">
              <a:solidFill>
                <a:schemeClr val="tx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54300" y="2308098"/>
          <a:ext cx="8194163" cy="2034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300"/>
                <a:gridCol w="3528392"/>
                <a:gridCol w="1800200"/>
                <a:gridCol w="2448271"/>
              </a:tblGrid>
              <a:tr h="6226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Nr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Opis zmiany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Wpływ na projekt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Uwagi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543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6808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6416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7772400" cy="1362075"/>
          </a:xfrm>
        </p:spPr>
        <p:txBody>
          <a:bodyPr/>
          <a:lstStyle/>
          <a:p>
            <a:r>
              <a:rPr lang="pl-PL" dirty="0" smtClean="0"/>
              <a:t>Zagadnienia i ryzyka projektowe</a:t>
            </a:r>
            <a:br>
              <a:rPr lang="pl-PL" dirty="0" smtClean="0"/>
            </a:br>
            <a:r>
              <a:rPr lang="pl-PL" sz="2400" dirty="0" smtClean="0"/>
              <a:t>statystyka zgłoszeń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15</a:t>
            </a:fld>
            <a:endParaRPr lang="pl-PL" baseline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9552" y="2308098"/>
          <a:ext cx="7848872" cy="2922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7933"/>
                <a:gridCol w="1433462"/>
                <a:gridCol w="1577477"/>
              </a:tblGrid>
              <a:tr h="6226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Pozycja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Ryzyka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Zagadnienia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543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Liczba</a:t>
                      </a:r>
                      <a:r>
                        <a:rPr lang="pl-PL" sz="1300" b="1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zgłoszeń</a:t>
                      </a:r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Otwarte</a:t>
                      </a:r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914400" lvl="2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Ryzyka o</a:t>
                      </a:r>
                      <a:r>
                        <a:rPr lang="pl-PL" sz="13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wadze krytycznej lub zagadnienia o wpływie krytycznym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6416">
                <a:tc>
                  <a:txBody>
                    <a:bodyPr/>
                    <a:lstStyle/>
                    <a:p>
                      <a:pPr marL="914400" lvl="2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Ryzyka o wadze wysokiej lub zagadnienia o wpływie wysokim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914400" lvl="2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Pozostałe 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Zamknięte</a:t>
                      </a:r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7772400" cy="1362075"/>
          </a:xfrm>
        </p:spPr>
        <p:txBody>
          <a:bodyPr/>
          <a:lstStyle/>
          <a:p>
            <a:r>
              <a:rPr lang="pl-PL" dirty="0" smtClean="0"/>
              <a:t>Zagadnienia i ryzyka projektowe</a:t>
            </a:r>
            <a:br>
              <a:rPr lang="pl-PL" dirty="0" smtClean="0"/>
            </a:br>
            <a:r>
              <a:rPr lang="pl-PL" sz="2400" dirty="0" smtClean="0"/>
              <a:t>zagadnienia wymagające uwagi / decyzji KS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16</a:t>
            </a:fld>
            <a:endParaRPr lang="pl-PL" baseline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9552" y="2308098"/>
          <a:ext cx="7992888" cy="1657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6842"/>
                <a:gridCol w="2329624"/>
                <a:gridCol w="1606422"/>
              </a:tblGrid>
              <a:tr h="6226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Opis zagadnienia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Proponowane działanie zaradcze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Wpływ na Projekt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543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914400" lvl="2" algn="l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7772400" cy="1362075"/>
          </a:xfrm>
        </p:spPr>
        <p:txBody>
          <a:bodyPr/>
          <a:lstStyle/>
          <a:p>
            <a:r>
              <a:rPr lang="pl-PL" dirty="0" smtClean="0"/>
              <a:t>Zagadnienia i ryzyka projektowe</a:t>
            </a:r>
            <a:br>
              <a:rPr lang="pl-PL" dirty="0" smtClean="0"/>
            </a:br>
            <a:r>
              <a:rPr lang="pl-PL" sz="2400" dirty="0" smtClean="0"/>
              <a:t>RYZYKA wymagające uwagi / decyzji KS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17</a:t>
            </a:fld>
            <a:endParaRPr lang="pl-PL" baseline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9552" y="2308098"/>
          <a:ext cx="7848873" cy="1720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1902113"/>
                <a:gridCol w="1322766"/>
                <a:gridCol w="1311626"/>
              </a:tblGrid>
              <a:tr h="6226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Opis ryzyka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Proponowane przeciwdziałanie</a:t>
                      </a:r>
                      <a:r>
                        <a:rPr lang="pl-PL" sz="1300" b="1" i="0" u="none" strike="noStrike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 / plan rezerwowy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err="1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Prawdo-podobieńśtwo</a:t>
                      </a:r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 wystąpienia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Wpływ na Projekt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543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457200" lvl="1" algn="l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914400" lvl="2" algn="l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1196753"/>
            <a:ext cx="7772400" cy="72008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dirty="0" smtClean="0"/>
              <a:t>Spis treści raportu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7"/>
          </p:nvPr>
        </p:nvSpPr>
        <p:spPr>
          <a:xfrm>
            <a:off x="457200" y="6500813"/>
            <a:ext cx="4319588" cy="215900"/>
          </a:xfrm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endParaRPr lang="pl-PL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 bwMode="gray">
          <a:xfrm>
            <a:off x="467544" y="1772816"/>
            <a:ext cx="7344816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1" compatLnSpc="1">
            <a:prstTxWarp prst="textNoShape">
              <a:avLst/>
            </a:prstTxWarp>
            <a:normAutofit/>
          </a:bodyPr>
          <a:lstStyle/>
          <a:p>
            <a:pPr marL="822325" marR="0" lvl="2" indent="-22860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pitchFamily="18" charset="2"/>
              <a:buChar char="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Arial" pitchFamily="34" charset="0"/>
              </a:rPr>
              <a:t>Informacje ogólne</a:t>
            </a:r>
          </a:p>
          <a:p>
            <a:pPr marL="822325" lvl="2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itchFamily="18" charset="2"/>
              <a:buChar char=""/>
              <a:defRPr/>
            </a:pPr>
            <a:r>
              <a:rPr lang="pl-PL" sz="2400" dirty="0" smtClean="0">
                <a:latin typeface="+mj-lt"/>
                <a:cs typeface="Arial" pitchFamily="34" charset="0"/>
              </a:rPr>
              <a:t>Podsumowanie stanu realizacji</a:t>
            </a:r>
          </a:p>
          <a:p>
            <a:pPr marL="1279525" lvl="3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itchFamily="18" charset="2"/>
              <a:buChar char=""/>
              <a:defRPr/>
            </a:pPr>
            <a:r>
              <a:rPr lang="pl-PL" sz="2400" dirty="0">
                <a:latin typeface="+mj-lt"/>
              </a:rPr>
              <a:t>Wykonanie harmonogramu</a:t>
            </a:r>
          </a:p>
          <a:p>
            <a:pPr marL="1279525" lvl="3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itchFamily="18" charset="2"/>
              <a:buChar char=""/>
              <a:defRPr/>
            </a:pPr>
            <a:r>
              <a:rPr lang="pl-PL" sz="2400" dirty="0" smtClean="0">
                <a:latin typeface="+mj-lt"/>
                <a:cs typeface="Arial" pitchFamily="34" charset="0"/>
              </a:rPr>
              <a:t>Produkty prac projektowych</a:t>
            </a:r>
          </a:p>
          <a:p>
            <a:pPr marL="1279525" lvl="3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itchFamily="18" charset="2"/>
              <a:buChar char=""/>
              <a:defRPr/>
            </a:pPr>
            <a:r>
              <a:rPr lang="pl-PL" sz="2400" dirty="0" smtClean="0">
                <a:latin typeface="+mj-lt"/>
                <a:cs typeface="Arial" pitchFamily="34" charset="0"/>
              </a:rPr>
              <a:t>Wykonanie budżetu projektu</a:t>
            </a:r>
          </a:p>
          <a:p>
            <a:pPr marL="822325" lvl="2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itchFamily="18" charset="2"/>
              <a:buChar char=""/>
              <a:defRPr/>
            </a:pPr>
            <a:r>
              <a:rPr lang="pl-PL" sz="2400" dirty="0" smtClean="0">
                <a:latin typeface="+mj-lt"/>
                <a:cs typeface="Arial" pitchFamily="34" charset="0"/>
              </a:rPr>
              <a:t>Plan prac na najbliższy okres sprawozdawczy</a:t>
            </a:r>
          </a:p>
          <a:p>
            <a:pPr marL="822325" lvl="2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itchFamily="18" charset="2"/>
              <a:buChar char=""/>
              <a:defRPr/>
            </a:pPr>
            <a:r>
              <a:rPr lang="pl-PL" sz="2400" noProof="0" dirty="0" smtClean="0">
                <a:latin typeface="+mj-lt"/>
                <a:cs typeface="Arial" pitchFamily="34" charset="0"/>
              </a:rPr>
              <a:t>Zgłoszenia zmiany</a:t>
            </a:r>
          </a:p>
          <a:p>
            <a:pPr marL="822325" lvl="2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itchFamily="18" charset="2"/>
              <a:buChar char=""/>
              <a:defRPr/>
            </a:pPr>
            <a:r>
              <a:rPr kumimoji="0" lang="pl-PL" sz="24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j-lt"/>
                <a:cs typeface="Arial" pitchFamily="34" charset="0"/>
              </a:rPr>
              <a:t>Zagadnienia i ryzyka</a:t>
            </a:r>
            <a:endParaRPr kumimoji="0" lang="pl-PL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cs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pl-PL" baseline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395536" y="1196753"/>
            <a:ext cx="7772400" cy="72008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5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Informacje ogólne</a:t>
            </a:r>
            <a:endParaRPr kumimoji="0" lang="pl-PL" sz="3500" b="1" i="1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449103"/>
              </p:ext>
            </p:extLst>
          </p:nvPr>
        </p:nvGraphicFramePr>
        <p:xfrm>
          <a:off x="539552" y="1772816"/>
          <a:ext cx="7992889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3960441"/>
              </a:tblGrid>
              <a:tr h="25202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Data opracowania raportu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2014-12-17 </a:t>
                      </a:r>
                      <a:r>
                        <a:rPr lang="pl-PL" sz="1300" b="0" i="1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[13. dzień roboczy miesiąca]</a:t>
                      </a:r>
                      <a:endParaRPr lang="en-US" sz="1300" b="0" i="1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202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Okres sprawozdawczy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2014-11-01</a:t>
                      </a:r>
                      <a:r>
                        <a:rPr lang="pl-PL" sz="13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3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– </a:t>
                      </a:r>
                      <a:r>
                        <a:rPr lang="pl-PL" sz="13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2014-11-30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071530"/>
              </p:ext>
            </p:extLst>
          </p:nvPr>
        </p:nvGraphicFramePr>
        <p:xfrm>
          <a:off x="539552" y="2492898"/>
          <a:ext cx="7992888" cy="3769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5338"/>
                <a:gridCol w="1973775"/>
                <a:gridCol w="1973775"/>
              </a:tblGrid>
              <a:tr h="39678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Pozycja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Część I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Część II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329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4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Status prac</a:t>
                      </a:r>
                      <a:endParaRPr lang="en-US" sz="14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4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ZIELONY</a:t>
                      </a:r>
                      <a:endParaRPr lang="en-US" sz="14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4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ZIELONY</a:t>
                      </a:r>
                      <a:endParaRPr lang="en-US" sz="14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9678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Raportowane zaawansowanie prac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678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Oczekiwane zaawansowanie prac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6827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M1:</a:t>
                      </a:r>
                      <a:r>
                        <a:rPr lang="pl-PL" sz="1300" b="1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raportowane / oczekiwane zaawansowanie prac</a:t>
                      </a:r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678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Aktualny termin zakończenia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678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Bazowy</a:t>
                      </a:r>
                      <a:r>
                        <a:rPr lang="pl-PL" sz="13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termin zakończenia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678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0" i="0" u="none" strike="noStrike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Faktycznie poniesione wydatki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678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pl-PL" sz="1300" b="0" i="0" u="none" strike="noStrike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Planowane wydatki</a:t>
                      </a:r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0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pl-PL" baseline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395536" y="1196752"/>
            <a:ext cx="7772400" cy="151216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5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Informacje ogólne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400" b="1" i="1" cap="all" dirty="0" smtClean="0">
                <a:latin typeface="+mj-lt"/>
                <a:ea typeface="+mj-ea"/>
                <a:cs typeface="+mj-cs"/>
              </a:rPr>
              <a:t>Kluczowe kwestie w okresie sprawozdawczym</a:t>
            </a:r>
            <a:endParaRPr kumimoji="0" lang="pl-PL" sz="2400" b="1" i="1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9" name="Text Placeholder 5"/>
          <p:cNvSpPr txBox="1">
            <a:spLocks/>
          </p:cNvSpPr>
          <p:nvPr/>
        </p:nvSpPr>
        <p:spPr bwMode="gray">
          <a:xfrm>
            <a:off x="0" y="2249487"/>
            <a:ext cx="8604448" cy="1467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1" compatLnSpc="1">
            <a:prstTxWarp prst="textNoShape">
              <a:avLst/>
            </a:prstTxWarp>
            <a:normAutofit/>
          </a:bodyPr>
          <a:lstStyle/>
          <a:p>
            <a:pPr marL="822325" marR="0" lvl="2" indent="-22860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pitchFamily="18" charset="2"/>
              <a:buChar char=""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Arial" pitchFamily="34" charset="0"/>
              </a:rPr>
              <a:t>Zwięzły opis najważniejszych kwestii</a:t>
            </a:r>
            <a:r>
              <a:rPr kumimoji="0" lang="pl-PL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Arial" pitchFamily="34" charset="0"/>
              </a:rPr>
              <a:t> 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Arial" pitchFamily="34" charset="0"/>
              </a:rPr>
              <a:t>w okresie sprawozdawczym,</a:t>
            </a:r>
            <a:r>
              <a:rPr kumimoji="0" lang="pl-PL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Arial" pitchFamily="34" charset="0"/>
              </a:rPr>
              <a:t> o których powinien zostać poinformowany KSP </a:t>
            </a:r>
            <a:endParaRPr kumimoji="0" lang="pl-PL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0821"/>
            <a:ext cx="8147248" cy="1362075"/>
          </a:xfrm>
        </p:spPr>
        <p:txBody>
          <a:bodyPr/>
          <a:lstStyle/>
          <a:p>
            <a:r>
              <a:rPr lang="pl-PL" sz="2800" dirty="0"/>
              <a:t>Podsumowanie stanu realizacji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1800" dirty="0" smtClean="0"/>
              <a:t>Wykonanie harmonogramu na … </a:t>
            </a:r>
            <a:br>
              <a:rPr lang="pl-PL" sz="1800" dirty="0" smtClean="0"/>
            </a:br>
            <a:r>
              <a:rPr lang="pl-PL" sz="1800" dirty="0" err="1" smtClean="0"/>
              <a:t>cZĘŚĆ</a:t>
            </a:r>
            <a:r>
              <a:rPr lang="pl-PL" sz="1800" dirty="0" smtClean="0"/>
              <a:t> I (Opracowanie PZRP)</a:t>
            </a:r>
            <a:endParaRPr lang="pl-PL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57200" y="6309320"/>
            <a:ext cx="7772400" cy="360040"/>
          </a:xfrm>
        </p:spPr>
        <p:txBody>
          <a:bodyPr/>
          <a:lstStyle/>
          <a:p>
            <a:endParaRPr lang="pl-PL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562048"/>
              </p:ext>
            </p:extLst>
          </p:nvPr>
        </p:nvGraphicFramePr>
        <p:xfrm>
          <a:off x="179513" y="2226557"/>
          <a:ext cx="8712969" cy="4090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5"/>
                <a:gridCol w="792088"/>
                <a:gridCol w="648072"/>
                <a:gridCol w="1296145"/>
                <a:gridCol w="1296144"/>
                <a:gridCol w="576065"/>
              </a:tblGrid>
              <a:tr h="51298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Pozycja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Oczek. %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Rap %*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Termin bazowy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Termin planowany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/>
                      <a:r>
                        <a:rPr kumimoji="0" lang="el-GR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Δ</a:t>
                      </a:r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 [dni]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4736">
                <a:tc>
                  <a:txBody>
                    <a:bodyPr/>
                    <a:lstStyle/>
                    <a:p>
                      <a:r>
                        <a:rPr lang="pl-PL" b="1" dirty="0" smtClean="0"/>
                        <a:t>Część I – </a:t>
                      </a:r>
                      <a:r>
                        <a:rPr lang="pl-PL" b="0" dirty="0" smtClean="0"/>
                        <a:t>Opracowanie PZRP</a:t>
                      </a:r>
                      <a:endParaRPr lang="pl-P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b" latinLnBrk="0" hangingPunct="1"/>
                      <a:endParaRPr lang="pl-PL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20613">
                <a:tc>
                  <a:txBody>
                    <a:bodyPr/>
                    <a:lstStyle/>
                    <a:p>
                      <a:pPr marL="630238" lvl="1" indent="-544513"/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Etap I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Zdiagnozowanie problemów zarządzania ryzykiem powodziowym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</a:tr>
              <a:tr h="372290">
                <a:tc>
                  <a:txBody>
                    <a:bodyPr/>
                    <a:lstStyle/>
                    <a:p>
                      <a:pPr marL="85725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Etap II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Przypisanie działań do celów</a:t>
                      </a:r>
                      <a:endParaRPr lang="pl-PL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</a:tr>
              <a:tr h="545042">
                <a:tc>
                  <a:txBody>
                    <a:bodyPr/>
                    <a:lstStyle/>
                    <a:p>
                      <a:pPr marL="719138" marR="0" lvl="1" indent="-633413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Etap III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Wskazanie instrumentów zarządzania ryzykiem powodziowym</a:t>
                      </a:r>
                      <a:endParaRPr lang="pl-PL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</a:tr>
              <a:tr h="320613">
                <a:tc>
                  <a:txBody>
                    <a:bodyPr/>
                    <a:lstStyle/>
                    <a:p>
                      <a:pPr marL="85725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Etap IV </a:t>
                      </a:r>
                      <a:r>
                        <a:rPr lang="pl-PL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(1) - Opracowanie programów działań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</a:tr>
              <a:tr h="597533">
                <a:tc>
                  <a:txBody>
                    <a:bodyPr/>
                    <a:lstStyle/>
                    <a:p>
                      <a:pPr marL="989013" marR="0" lvl="1" indent="-9032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Etap IV </a:t>
                      </a:r>
                      <a:r>
                        <a:rPr lang="pl-PL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(2) - Opracowanie programów działań - weryfikacja</a:t>
                      </a:r>
                      <a:endParaRPr lang="pl-PL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</a:tr>
              <a:tr h="320613">
                <a:tc>
                  <a:txBody>
                    <a:bodyPr/>
                    <a:lstStyle/>
                    <a:p>
                      <a:pPr marL="85725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Etap V </a:t>
                      </a:r>
                      <a:r>
                        <a:rPr lang="pl-PL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(1) - Sporządzenie projektów PZRP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</a:tr>
              <a:tr h="320613">
                <a:tc>
                  <a:txBody>
                    <a:bodyPr/>
                    <a:lstStyle/>
                    <a:p>
                      <a:pPr marL="900113" lvl="1" indent="-814388" algn="l" defTabSz="914400" rtl="0" eaLnBrk="1" fontAlgn="b" latinLnBrk="0" hangingPunct="1"/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Etap V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(2)</a:t>
                      </a:r>
                      <a:r>
                        <a:rPr lang="pl-PL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Sporządzenie projektów PZRP - weryfikacja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Strona </a:t>
            </a:r>
            <a:r>
              <a:rPr lang="pl-PL" dirty="0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pl-PL" baseline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98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91264" cy="1362075"/>
          </a:xfrm>
        </p:spPr>
        <p:txBody>
          <a:bodyPr/>
          <a:lstStyle/>
          <a:p>
            <a:r>
              <a:rPr lang="pl-PL" sz="2800" dirty="0"/>
              <a:t>Podsumowanie stanu realizacji </a:t>
            </a:r>
            <a:r>
              <a:rPr lang="pl-PL" sz="4000" dirty="0"/>
              <a:t/>
            </a:r>
            <a:br>
              <a:rPr lang="pl-PL" sz="4000" dirty="0"/>
            </a:br>
            <a:r>
              <a:rPr lang="pl-PL" sz="1800" dirty="0"/>
              <a:t>Wykonanie harmonogramu na … </a:t>
            </a:r>
            <a:br>
              <a:rPr lang="pl-PL" sz="1800" dirty="0"/>
            </a:br>
            <a:r>
              <a:rPr lang="pl-PL" sz="1800" dirty="0" err="1"/>
              <a:t>cZĘŚĆ</a:t>
            </a:r>
            <a:r>
              <a:rPr lang="pl-PL" sz="1800" dirty="0"/>
              <a:t> I (Opracowanie PZRP)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791254"/>
              </p:ext>
            </p:extLst>
          </p:nvPr>
        </p:nvGraphicFramePr>
        <p:xfrm>
          <a:off x="179513" y="2305635"/>
          <a:ext cx="8712968" cy="2707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7"/>
                <a:gridCol w="792088"/>
                <a:gridCol w="720080"/>
                <a:gridCol w="1296144"/>
                <a:gridCol w="1296144"/>
                <a:gridCol w="576065"/>
              </a:tblGrid>
              <a:tr h="51298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Pozycja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Oczek. %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Rap %*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Termin bazowy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Termin planowany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/>
                      <a:r>
                        <a:rPr kumimoji="0" lang="el-GR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Δ</a:t>
                      </a:r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 [dni]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0613">
                <a:tc>
                  <a:txBody>
                    <a:bodyPr/>
                    <a:lstStyle/>
                    <a:p>
                      <a:pPr marL="719138" marR="0" lvl="1" indent="-633413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Etap VI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Przeprowadzenie konsultacji społecznych projektów planów oraz kampanii informacyjnej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</a:tr>
              <a:tr h="320613">
                <a:tc>
                  <a:txBody>
                    <a:bodyPr/>
                    <a:lstStyle/>
                    <a:p>
                      <a:pPr marL="809625" marR="0" lvl="1" indent="-723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Etap VII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Przygotowanie ostatecznej wersji projektów planów do przyjęcia przez Radę Ministrów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</a:tr>
              <a:tr h="320613">
                <a:tc>
                  <a:txBody>
                    <a:bodyPr/>
                    <a:lstStyle/>
                    <a:p>
                      <a:pPr marL="809625" marR="0" lvl="1" indent="-723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Etap VIII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Opracowanie raportu przekazywanego do KE z realizacji opracowania PZRP dla obszarów dorzeczy</a:t>
                      </a:r>
                      <a:endParaRPr lang="en-US" sz="4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6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67544" y="5877272"/>
            <a:ext cx="7772400" cy="36004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427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363272" cy="1362075"/>
          </a:xfrm>
        </p:spPr>
        <p:txBody>
          <a:bodyPr/>
          <a:lstStyle/>
          <a:p>
            <a:r>
              <a:rPr lang="pl-PL" sz="2800" dirty="0"/>
              <a:t>Podsumowanie stanu realizacji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>
                <a:solidFill>
                  <a:srgbClr val="000000"/>
                </a:solidFill>
              </a:rPr>
              <a:t>Wykonanie </a:t>
            </a:r>
            <a:r>
              <a:rPr lang="pl-PL" sz="1800" dirty="0">
                <a:solidFill>
                  <a:srgbClr val="000000"/>
                </a:solidFill>
              </a:rPr>
              <a:t>harmonogramu na </a:t>
            </a:r>
            <a:r>
              <a:rPr lang="pl-PL" sz="1800" dirty="0" smtClean="0">
                <a:solidFill>
                  <a:srgbClr val="000000"/>
                </a:solidFill>
              </a:rPr>
              <a:t>… </a:t>
            </a:r>
            <a:br>
              <a:rPr lang="pl-PL" sz="1800" dirty="0" smtClean="0">
                <a:solidFill>
                  <a:srgbClr val="000000"/>
                </a:solidFill>
              </a:rPr>
            </a:br>
            <a:r>
              <a:rPr lang="pl-PL" sz="1800" dirty="0" err="1">
                <a:solidFill>
                  <a:srgbClr val="000000"/>
                </a:solidFill>
              </a:rPr>
              <a:t>cZĘŚĆ</a:t>
            </a:r>
            <a:r>
              <a:rPr lang="pl-PL" sz="1800" dirty="0">
                <a:solidFill>
                  <a:srgbClr val="000000"/>
                </a:solidFill>
              </a:rPr>
              <a:t> II (Opracowanie SOOŚ)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922696"/>
              </p:ext>
            </p:extLst>
          </p:nvPr>
        </p:nvGraphicFramePr>
        <p:xfrm>
          <a:off x="179513" y="2305635"/>
          <a:ext cx="8712968" cy="2890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7"/>
                <a:gridCol w="792088"/>
                <a:gridCol w="720080"/>
                <a:gridCol w="1296144"/>
                <a:gridCol w="1296144"/>
                <a:gridCol w="576065"/>
              </a:tblGrid>
              <a:tr h="51298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Pozycja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Oczek. %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Rap %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Termin bazowy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Termin planowany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fontAlgn="b" latinLnBrk="0" hangingPunct="1"/>
                      <a:r>
                        <a:rPr kumimoji="0" lang="el-GR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Δ</a:t>
                      </a:r>
                      <a:r>
                        <a:rPr kumimoji="0"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+mn-cs"/>
                        </a:rPr>
                        <a:t> [dni]</a:t>
                      </a:r>
                      <a:endParaRPr kumimoji="0" lang="en-US" sz="1300" b="1" i="0" u="none" strike="noStrike" kern="1200" dirty="0">
                        <a:solidFill>
                          <a:schemeClr val="bg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0613">
                <a:tc>
                  <a:txBody>
                    <a:bodyPr/>
                    <a:lstStyle/>
                    <a:p>
                      <a:pPr marL="809625" indent="-809625"/>
                      <a:r>
                        <a:rPr lang="pl-PL" b="1" dirty="0" smtClean="0"/>
                        <a:t>Część II </a:t>
                      </a:r>
                      <a:r>
                        <a:rPr lang="pl-PL" b="0" dirty="0" smtClean="0"/>
                        <a:t>- P</a:t>
                      </a:r>
                      <a:r>
                        <a:rPr lang="pl-PL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rzeprowadzenie strategicznej oceny oddziaływania na środowisko projektów PZRP</a:t>
                      </a:r>
                      <a:endParaRPr lang="pl-P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20613">
                <a:tc>
                  <a:txBody>
                    <a:bodyPr/>
                    <a:lstStyle/>
                    <a:p>
                      <a:pPr marL="630238" marR="0" lvl="1" indent="-544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Etap I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Opracowanie projektów prognoz oddziaływania na środowisko dla projektów PZRP dla obszarów dorzeczy</a:t>
                      </a:r>
                      <a:endParaRPr lang="pl-PL" sz="4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20613">
                <a:tc>
                  <a:txBody>
                    <a:bodyPr/>
                    <a:lstStyle/>
                    <a:p>
                      <a:pPr marL="630238" marR="0" lvl="1" indent="-544513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Etap II </a:t>
                      </a:r>
                      <a:r>
                        <a:rPr lang="pl-PL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Opracowanie prognoz oddziaływania na środowisko dla projektów PZRP dla obszarów dorzeczy</a:t>
                      </a:r>
                      <a:endParaRPr lang="pl-PL" sz="4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b="1" i="0" u="none" strike="noStrike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300" b="1" i="0" u="none" strike="noStrike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Strona </a:t>
            </a:r>
            <a:r>
              <a:rPr lang="pl-PL" dirty="0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pl-PL" baseline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9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3"/>
            <a:ext cx="7772400" cy="1008112"/>
          </a:xfrm>
        </p:spPr>
        <p:txBody>
          <a:bodyPr/>
          <a:lstStyle/>
          <a:p>
            <a:r>
              <a:rPr lang="pl-PL" sz="3200" dirty="0" smtClean="0"/>
              <a:t>produkty </a:t>
            </a:r>
            <a:r>
              <a:rPr lang="pl-PL" sz="3200" dirty="0" err="1" smtClean="0"/>
              <a:t>CzĘŚCI</a:t>
            </a:r>
            <a:r>
              <a:rPr lang="pl-PL" sz="3200" dirty="0" smtClean="0"/>
              <a:t> I – Opracowanie PZRP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800" dirty="0" smtClean="0"/>
              <a:t>które powinny zostać przekazane do odbioru do …</a:t>
            </a:r>
            <a:endParaRPr lang="pl-PL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322013"/>
              </p:ext>
            </p:extLst>
          </p:nvPr>
        </p:nvGraphicFramePr>
        <p:xfrm>
          <a:off x="179511" y="2060848"/>
          <a:ext cx="8784977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9"/>
                <a:gridCol w="936104"/>
                <a:gridCol w="4536504"/>
              </a:tblGrid>
              <a:tr h="50405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Nazwa produktu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Data bazowa *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Status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442665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u="none" strike="noStrik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42665">
                <a:tc>
                  <a:txBody>
                    <a:bodyPr/>
                    <a:lstStyle/>
                    <a:p>
                      <a:endParaRPr lang="pl-PL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200" b="0" i="0" u="none" strike="noStrike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33020">
                <a:tc>
                  <a:txBody>
                    <a:bodyPr/>
                    <a:lstStyle/>
                    <a:p>
                      <a:endParaRPr lang="pl-PL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200" b="0" i="0" u="none" strike="noStrike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47715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400" b="0" i="0" u="none" strike="noStrike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47715">
                <a:tc>
                  <a:txBody>
                    <a:bodyPr/>
                    <a:lstStyle/>
                    <a:p>
                      <a:endParaRPr lang="pl-PL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38548">
                <a:tc>
                  <a:txBody>
                    <a:bodyPr/>
                    <a:lstStyle/>
                    <a:p>
                      <a:endParaRPr lang="pl-PL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US" sz="1200" b="0" i="0" u="none" strike="noStrike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6597352"/>
            <a:ext cx="5760640" cy="288032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45720" rIns="0" bIns="45720" rtlCol="0" anchor="ctr" anchorCtr="0">
            <a:no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* według harmonogramu bazowego</a:t>
            </a:r>
            <a:endParaRPr kumimoji="0" lang="pl-PL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7150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6753"/>
            <a:ext cx="7772400" cy="1008112"/>
          </a:xfrm>
        </p:spPr>
        <p:txBody>
          <a:bodyPr/>
          <a:lstStyle/>
          <a:p>
            <a:r>
              <a:rPr lang="pl-PL" sz="3200" dirty="0" smtClean="0"/>
              <a:t>produkty </a:t>
            </a:r>
            <a:r>
              <a:rPr lang="pl-PL" sz="3200" dirty="0" err="1" smtClean="0"/>
              <a:t>CzĘŚCI</a:t>
            </a:r>
            <a:r>
              <a:rPr lang="pl-PL" sz="3200" dirty="0" smtClean="0"/>
              <a:t> II – Opracowanie SOOŚ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800" dirty="0" smtClean="0"/>
              <a:t>które powinny zostać przekazane do odbioru do …</a:t>
            </a:r>
            <a:endParaRPr lang="pl-PL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119761"/>
              </p:ext>
            </p:extLst>
          </p:nvPr>
        </p:nvGraphicFramePr>
        <p:xfrm>
          <a:off x="179511" y="2204864"/>
          <a:ext cx="8784977" cy="352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9"/>
                <a:gridCol w="936104"/>
                <a:gridCol w="4536504"/>
              </a:tblGrid>
              <a:tr h="50405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Nazwa produktu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Data bazowa *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300" b="1" i="0" u="none" strike="noStrike" kern="12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Status</a:t>
                      </a:r>
                      <a:endParaRPr lang="en-US" sz="1300" b="1" i="0" u="none" strike="noStrike" kern="1200" dirty="0">
                        <a:solidFill>
                          <a:schemeClr val="bg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630238" marR="0" lvl="1" indent="-6302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pl-PL" sz="1400" b="0" i="0" u="none" strike="noStrik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6064">
                <a:tc>
                  <a:txBody>
                    <a:bodyPr/>
                    <a:lstStyle/>
                    <a:p>
                      <a:endParaRPr lang="pl-PL" sz="1200" b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200" b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  <a:tr h="576064">
                <a:tc>
                  <a:txBody>
                    <a:bodyPr/>
                    <a:lstStyle/>
                    <a:p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r"/>
                      <a:endParaRPr lang="pl-PL" sz="1200" b="0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  <a:tr h="5760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pl-PL" sz="1200" b="0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kern="1200" noProof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9525" anchor="ctr"/>
                </a:tc>
              </a:tr>
              <a:tr h="5760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pl-PL" sz="1200" b="0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Strona </a:t>
            </a:r>
            <a:r>
              <a:rPr lang="pl-PL" smtClean="0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6381328"/>
            <a:ext cx="5760640" cy="288032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45720" rIns="0" bIns="45720" rtlCol="0" anchor="ctr" anchorCtr="0">
            <a:no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* według </a:t>
            </a: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harmonogramu bazowego</a:t>
            </a:r>
            <a:endParaRPr kumimoji="0" lang="pl-PL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0677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ZRP Wzór prezentacji 20140715">
  <a:themeElements>
    <a:clrScheme name="KZGW2">
      <a:dk1>
        <a:srgbClr val="000000"/>
      </a:dk1>
      <a:lt1>
        <a:sysClr val="window" lastClr="FFFFFF"/>
      </a:lt1>
      <a:dk2>
        <a:srgbClr val="0070C0"/>
      </a:dk2>
      <a:lt2>
        <a:srgbClr val="F2F2F2"/>
      </a:lt2>
      <a:accent1>
        <a:srgbClr val="4F81BD"/>
      </a:accent1>
      <a:accent2>
        <a:srgbClr val="DF399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65D"/>
      </a:hlink>
      <a:folHlink>
        <a:srgbClr val="00B0F0"/>
      </a:folHlink>
    </a:clrScheme>
    <a:fontScheme name="KZGW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vert="horz" lIns="0" tIns="45720" rIns="0" bIns="45720" rtlCol="0" anchor="ctr" anchorCtr="0">
        <a:noAutofit/>
      </a:bodyPr>
      <a:lstStyle>
        <a:defPPr marL="0" marR="0" indent="0" algn="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rgbClr val="0087CD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E3DA303A1967E44AF32EA639489B06C" ma:contentTypeVersion="0" ma:contentTypeDescription="Utwórz nowy dokument." ma:contentTypeScope="" ma:versionID="78a6af4d933f2918435f8359b14008c7">
  <xsd:schema xmlns:xsd="http://www.w3.org/2001/XMLSchema" xmlns:p="http://schemas.microsoft.com/office/2006/metadata/properties" targetNamespace="http://schemas.microsoft.com/office/2006/metadata/properties" ma:root="true" ma:fieldsID="109315de924e3091cf82181abb24d9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 ma:readOnly="true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4050DFB-ACEE-4210-8B42-F043D40D21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4AC43E-1EED-4BC7-B1AC-EBE3480F1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6AD4BAA-66AB-432A-AB18-D8F5E1560704}">
  <ds:schemaRefs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PZRP Wzór prezentacji 20140715</Template>
  <TotalTime>198</TotalTime>
  <Words>586</Words>
  <Application>Microsoft Office PowerPoint</Application>
  <PresentationFormat>On-screen Show (4:3)</PresentationFormat>
  <Paragraphs>162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Wingdings 3</vt:lpstr>
      <vt:lpstr>PZRP Wzór prezentacji 20140715</vt:lpstr>
      <vt:lpstr>Bitmap Image</vt:lpstr>
      <vt:lpstr>PowerPoint Presentation</vt:lpstr>
      <vt:lpstr>Spis treści raportu</vt:lpstr>
      <vt:lpstr>PowerPoint Presentation</vt:lpstr>
      <vt:lpstr>PowerPoint Presentation</vt:lpstr>
      <vt:lpstr>Podsumowanie stanu realizacji  Wykonanie harmonogramu na …  cZĘŚĆ I (Opracowanie PZRP)</vt:lpstr>
      <vt:lpstr>Podsumowanie stanu realizacji  Wykonanie harmonogramu na …  cZĘŚĆ I (Opracowanie PZRP)</vt:lpstr>
      <vt:lpstr>Podsumowanie stanu realizacji  Wykonanie harmonogramu na …  cZĘŚĆ II (Opracowanie SOOŚ)</vt:lpstr>
      <vt:lpstr>produkty CzĘŚCI I – Opracowanie PZRP które powinny zostać przekazane do odbioru do …</vt:lpstr>
      <vt:lpstr>produkty CzĘŚCI II – Opracowanie SOOŚ które powinny zostać przekazane do odbioru do …</vt:lpstr>
      <vt:lpstr>Podsumowanie stanu realizacji Wykonanie BUDŻETU PROJEKTU</vt:lpstr>
      <vt:lpstr>Plan prac: produkty CzĘŚCI I (opracowanie PZRP) które powinny zostać przekazane do odbioru do …</vt:lpstr>
      <vt:lpstr>Plan prac: produkty CzĘŚCI II (Opracowanie SOOŚ) które powinny zostać przekazane do odbioru do …</vt:lpstr>
      <vt:lpstr>Zgłoszenia zmiany statystyka zgłoszeń </vt:lpstr>
      <vt:lpstr>Zgłoszenia zmiany zmiany oczekujące na akceptację KS </vt:lpstr>
      <vt:lpstr>Zagadnienia i ryzyka projektowe statystyka zgłoszeń</vt:lpstr>
      <vt:lpstr>Zagadnienia i ryzyka projektowe zagadnienia wymagające uwagi / decyzji KS</vt:lpstr>
      <vt:lpstr>Zagadnienia i ryzyka projektowe RYZYKA wymagające uwagi / decyzji KS</vt:lpstr>
    </vt:vector>
  </TitlesOfParts>
  <Company>KPMG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akacperczyk</dc:creator>
  <cp:lastModifiedBy>Aleksander Urban</cp:lastModifiedBy>
  <cp:revision>31</cp:revision>
  <dcterms:created xsi:type="dcterms:W3CDTF">2014-07-16T09:29:43Z</dcterms:created>
  <dcterms:modified xsi:type="dcterms:W3CDTF">2014-11-25T14:06:31Z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0x010100AE3DA303A1967E44AF32EA639489B06C</vt:lpwstr>
  </property>
</Properties>
</file>